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61" r:id="rId3"/>
    <p:sldId id="257" r:id="rId4"/>
    <p:sldId id="258" r:id="rId5"/>
    <p:sldId id="259" r:id="rId6"/>
    <p:sldId id="260" r:id="rId7"/>
    <p:sldId id="262" r:id="rId8"/>
    <p:sldId id="263" r:id="rId9"/>
    <p:sldId id="264" r:id="rId10"/>
    <p:sldId id="265" r:id="rId11"/>
    <p:sldId id="266" r:id="rId12"/>
    <p:sldId id="268" r:id="rId13"/>
    <p:sldId id="267" r:id="rId14"/>
    <p:sldId id="26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9" autoAdjust="0"/>
    <p:restoredTop sz="94660"/>
  </p:normalViewPr>
  <p:slideViewPr>
    <p:cSldViewPr snapToGrid="0">
      <p:cViewPr varScale="1">
        <p:scale>
          <a:sx n="33" d="100"/>
          <a:sy n="33" d="100"/>
        </p:scale>
        <p:origin x="66"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20"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F22BCE-CBD6-4B81-9955-C91303A8DA40}" type="datetimeFigureOut">
              <a:rPr lang="en-US" smtClean="0"/>
              <a:t>1/29/2018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A28BBD-0502-4CA1-B96B-D2E843747126}" type="slidenum">
              <a:rPr lang="en-US" smtClean="0"/>
              <a:t>‹#›</a:t>
            </a:fld>
            <a:endParaRPr lang="en-US"/>
          </a:p>
        </p:txBody>
      </p:sp>
    </p:spTree>
    <p:extLst>
      <p:ext uri="{BB962C8B-B14F-4D97-AF65-F5344CB8AC3E}">
        <p14:creationId xmlns:p14="http://schemas.microsoft.com/office/powerpoint/2010/main" val="576749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1/29/2018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1/29/2018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1/29/2018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Week 6</a:t>
            </a:r>
            <a:endParaRPr lang="en-US" dirty="0"/>
          </a:p>
        </p:txBody>
      </p:sp>
      <p:sp>
        <p:nvSpPr>
          <p:cNvPr id="3" name="Subtitle 2"/>
          <p:cNvSpPr>
            <a:spLocks noGrp="1"/>
          </p:cNvSpPr>
          <p:nvPr>
            <p:ph type="subTitle" idx="1"/>
          </p:nvPr>
        </p:nvSpPr>
        <p:spPr/>
        <p:txBody>
          <a:bodyPr/>
          <a:lstStyle/>
          <a:p>
            <a:r>
              <a:rPr lang="en-US"/>
              <a:t>Network attack and defense </a:t>
            </a:r>
            <a:endParaRPr lang="en-US" dirty="0"/>
          </a:p>
        </p:txBody>
      </p:sp>
    </p:spTree>
    <p:extLst>
      <p:ext uri="{BB962C8B-B14F-4D97-AF65-F5344CB8AC3E}">
        <p14:creationId xmlns:p14="http://schemas.microsoft.com/office/powerpoint/2010/main" val="3194330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840A7-EDFA-5B41-9CA3-0ED63821F3D4}"/>
              </a:ext>
            </a:extLst>
          </p:cNvPr>
          <p:cNvSpPr>
            <a:spLocks noGrp="1"/>
          </p:cNvSpPr>
          <p:nvPr>
            <p:ph type="title"/>
          </p:nvPr>
        </p:nvSpPr>
        <p:spPr/>
        <p:txBody>
          <a:bodyPr/>
          <a:lstStyle/>
          <a:p>
            <a:r>
              <a:rPr lang="en-US"/>
              <a:t>What is a network?</a:t>
            </a:r>
          </a:p>
        </p:txBody>
      </p:sp>
      <p:sp>
        <p:nvSpPr>
          <p:cNvPr id="3" name="Content Placeholder 2">
            <a:extLst>
              <a:ext uri="{FF2B5EF4-FFF2-40B4-BE49-F238E27FC236}">
                <a16:creationId xmlns:a16="http://schemas.microsoft.com/office/drawing/2014/main" id="{39066B07-674D-2C49-8E9F-B1A1C6118035}"/>
              </a:ext>
            </a:extLst>
          </p:cNvPr>
          <p:cNvSpPr>
            <a:spLocks noGrp="1"/>
          </p:cNvSpPr>
          <p:nvPr>
            <p:ph idx="1"/>
          </p:nvPr>
        </p:nvSpPr>
        <p:spPr/>
        <p:txBody>
          <a:bodyPr/>
          <a:lstStyle/>
          <a:p>
            <a:r>
              <a:rPr lang="en-US"/>
              <a:t>Nodes</a:t>
            </a:r>
          </a:p>
          <a:p>
            <a:r>
              <a:rPr lang="en-US"/>
              <a:t>Topologies </a:t>
            </a:r>
          </a:p>
          <a:p>
            <a:r>
              <a:rPr lang="en-US"/>
              <a:t>Packets </a:t>
            </a:r>
          </a:p>
        </p:txBody>
      </p:sp>
      <p:pic>
        <p:nvPicPr>
          <p:cNvPr id="1026" name="Picture 2" descr="https://upload.wikimedia.org/wikipedia/commons/thumb/9/97/NetworkTopologies.svg/508px-NetworkTopologies.svg.png" title=" network topologies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9961" y="3271027"/>
            <a:ext cx="4838700" cy="23717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955216" y="5642753"/>
            <a:ext cx="4720969" cy="923330"/>
          </a:xfrm>
          <a:prstGeom prst="rect">
            <a:avLst/>
          </a:prstGeom>
          <a:noFill/>
        </p:spPr>
        <p:txBody>
          <a:bodyPr wrap="square" rtlCol="0">
            <a:spAutoFit/>
          </a:bodyPr>
          <a:lstStyle/>
          <a:p>
            <a:r>
              <a:rPr lang="en-US" dirty="0"/>
              <a:t>https://en.wikipedia.org/wiki/Network_topology#/media/File:NetworkTopologies.svg</a:t>
            </a:r>
          </a:p>
        </p:txBody>
      </p:sp>
      <p:pic>
        <p:nvPicPr>
          <p:cNvPr id="6" name="Picture 5" descr="the network goes down and everybody loses their minds" title="meme the joker"/>
          <p:cNvPicPr>
            <a:picLocks noChangeAspect="1"/>
          </p:cNvPicPr>
          <p:nvPr/>
        </p:nvPicPr>
        <p:blipFill>
          <a:blip r:embed="rId3"/>
          <a:stretch>
            <a:fillRect/>
          </a:stretch>
        </p:blipFill>
        <p:spPr>
          <a:xfrm>
            <a:off x="1750632" y="3741134"/>
            <a:ext cx="3825950" cy="2142532"/>
          </a:xfrm>
          <a:prstGeom prst="rect">
            <a:avLst/>
          </a:prstGeom>
        </p:spPr>
      </p:pic>
    </p:spTree>
    <p:extLst>
      <p:ext uri="{BB962C8B-B14F-4D97-AF65-F5344CB8AC3E}">
        <p14:creationId xmlns:p14="http://schemas.microsoft.com/office/powerpoint/2010/main" val="255342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3C056-82F2-8843-9F1A-75EDC37C7B7C}"/>
              </a:ext>
            </a:extLst>
          </p:cNvPr>
          <p:cNvSpPr>
            <a:spLocks noGrp="1"/>
          </p:cNvSpPr>
          <p:nvPr>
            <p:ph type="title"/>
          </p:nvPr>
        </p:nvSpPr>
        <p:spPr/>
        <p:txBody>
          <a:bodyPr/>
          <a:lstStyle/>
          <a:p>
            <a:r>
              <a:rPr lang="en-US"/>
              <a:t>Network threats: Scanning</a:t>
            </a:r>
          </a:p>
        </p:txBody>
      </p:sp>
      <p:sp>
        <p:nvSpPr>
          <p:cNvPr id="3" name="Content Placeholder 2">
            <a:extLst>
              <a:ext uri="{FF2B5EF4-FFF2-40B4-BE49-F238E27FC236}">
                <a16:creationId xmlns:a16="http://schemas.microsoft.com/office/drawing/2014/main" id="{52DB81C1-6A21-B242-924C-BAC8FA1BCC43}"/>
              </a:ext>
            </a:extLst>
          </p:cNvPr>
          <p:cNvSpPr>
            <a:spLocks noGrp="1"/>
          </p:cNvSpPr>
          <p:nvPr>
            <p:ph idx="1"/>
          </p:nvPr>
        </p:nvSpPr>
        <p:spPr/>
        <p:txBody>
          <a:bodyPr/>
          <a:lstStyle/>
          <a:p>
            <a:r>
              <a:rPr lang="en-US"/>
              <a:t>IP scan</a:t>
            </a:r>
          </a:p>
          <a:p>
            <a:r>
              <a:rPr lang="en-US"/>
              <a:t>Port scan</a:t>
            </a:r>
          </a:p>
          <a:p>
            <a:r>
              <a:rPr lang="en-US"/>
              <a:t>Network recon</a:t>
            </a:r>
          </a:p>
          <a:p>
            <a:r>
              <a:rPr lang="en-US"/>
              <a:t>Mapping </a:t>
            </a:r>
          </a:p>
          <a:p>
            <a:pPr lvl="1"/>
            <a:r>
              <a:rPr lang="en-US"/>
              <a:t>Zenmap </a:t>
            </a:r>
          </a:p>
        </p:txBody>
      </p:sp>
      <p:pic>
        <p:nvPicPr>
          <p:cNvPr id="4" name="Picture 3" descr="image of a zenmap scan" title="image of zenmap"/>
          <p:cNvPicPr>
            <a:picLocks noChangeAspect="1"/>
          </p:cNvPicPr>
          <p:nvPr/>
        </p:nvPicPr>
        <p:blipFill>
          <a:blip r:embed="rId2"/>
          <a:stretch>
            <a:fillRect/>
          </a:stretch>
        </p:blipFill>
        <p:spPr>
          <a:xfrm>
            <a:off x="4248443" y="1152984"/>
            <a:ext cx="5801410" cy="4937512"/>
          </a:xfrm>
          <a:prstGeom prst="rect">
            <a:avLst/>
          </a:prstGeom>
        </p:spPr>
      </p:pic>
      <p:sp>
        <p:nvSpPr>
          <p:cNvPr id="5" name="TextBox 4"/>
          <p:cNvSpPr txBox="1"/>
          <p:nvPr/>
        </p:nvSpPr>
        <p:spPr>
          <a:xfrm>
            <a:off x="4276578" y="6248399"/>
            <a:ext cx="5773275" cy="646331"/>
          </a:xfrm>
          <a:prstGeom prst="rect">
            <a:avLst/>
          </a:prstGeom>
          <a:noFill/>
        </p:spPr>
        <p:txBody>
          <a:bodyPr wrap="square" rtlCol="0">
            <a:spAutoFit/>
          </a:bodyPr>
          <a:lstStyle/>
          <a:p>
            <a:r>
              <a:rPr lang="en-US" dirty="0"/>
              <a:t>https://nmap.org/zenmap/</a:t>
            </a:r>
          </a:p>
        </p:txBody>
      </p:sp>
    </p:spTree>
    <p:extLst>
      <p:ext uri="{BB962C8B-B14F-4D97-AF65-F5344CB8AC3E}">
        <p14:creationId xmlns:p14="http://schemas.microsoft.com/office/powerpoint/2010/main" val="1929463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D7E37-CCFF-8140-B86D-040D001328FC}"/>
              </a:ext>
            </a:extLst>
          </p:cNvPr>
          <p:cNvSpPr>
            <a:spLocks noGrp="1"/>
          </p:cNvSpPr>
          <p:nvPr>
            <p:ph type="title"/>
          </p:nvPr>
        </p:nvSpPr>
        <p:spPr/>
        <p:txBody>
          <a:bodyPr/>
          <a:lstStyle/>
          <a:p>
            <a:r>
              <a:rPr lang="en-US"/>
              <a:t>Network threats: Sniffing</a:t>
            </a:r>
          </a:p>
        </p:txBody>
      </p:sp>
      <p:sp>
        <p:nvSpPr>
          <p:cNvPr id="3" name="Content Placeholder 2">
            <a:extLst>
              <a:ext uri="{FF2B5EF4-FFF2-40B4-BE49-F238E27FC236}">
                <a16:creationId xmlns:a16="http://schemas.microsoft.com/office/drawing/2014/main" id="{1983FC0B-83E3-624E-A9A8-08746A28255A}"/>
              </a:ext>
            </a:extLst>
          </p:cNvPr>
          <p:cNvSpPr>
            <a:spLocks noGrp="1"/>
          </p:cNvSpPr>
          <p:nvPr>
            <p:ph idx="1"/>
          </p:nvPr>
        </p:nvSpPr>
        <p:spPr/>
        <p:txBody>
          <a:bodyPr/>
          <a:lstStyle/>
          <a:p>
            <a:r>
              <a:rPr lang="en-US" dirty="0"/>
              <a:t>Packet analysis</a:t>
            </a:r>
          </a:p>
          <a:p>
            <a:r>
              <a:rPr lang="en-US" dirty="0"/>
              <a:t>Encryption</a:t>
            </a:r>
          </a:p>
          <a:p>
            <a:r>
              <a:rPr lang="en-US" dirty="0"/>
              <a:t>Man in the Middle </a:t>
            </a:r>
            <a:r>
              <a:rPr lang="en-US" dirty="0" smtClean="0"/>
              <a:t>attacks</a:t>
            </a:r>
          </a:p>
          <a:p>
            <a:r>
              <a:rPr lang="en-US" dirty="0" err="1" smtClean="0"/>
              <a:t>Wardriving</a:t>
            </a:r>
            <a:endParaRPr lang="en-US" dirty="0" smtClean="0"/>
          </a:p>
          <a:p>
            <a:r>
              <a:rPr lang="en-US" dirty="0" smtClean="0"/>
              <a:t>Demo: Wireshark</a:t>
            </a:r>
            <a:endParaRPr lang="en-US" dirty="0"/>
          </a:p>
        </p:txBody>
      </p:sp>
      <p:pic>
        <p:nvPicPr>
          <p:cNvPr id="4" name="Picture 3" descr="what i think i do, vs, what my mom thinks i do vs what the public thinks i do" title="image of wardriving"/>
          <p:cNvPicPr>
            <a:picLocks noChangeAspect="1"/>
          </p:cNvPicPr>
          <p:nvPr/>
        </p:nvPicPr>
        <p:blipFill>
          <a:blip r:embed="rId2"/>
          <a:stretch>
            <a:fillRect/>
          </a:stretch>
        </p:blipFill>
        <p:spPr>
          <a:xfrm>
            <a:off x="5348472" y="1455732"/>
            <a:ext cx="5956495" cy="4119909"/>
          </a:xfrm>
          <a:prstGeom prst="rect">
            <a:avLst/>
          </a:prstGeom>
        </p:spPr>
      </p:pic>
      <p:sp>
        <p:nvSpPr>
          <p:cNvPr id="5" name="TextBox 4"/>
          <p:cNvSpPr txBox="1"/>
          <p:nvPr/>
        </p:nvSpPr>
        <p:spPr>
          <a:xfrm>
            <a:off x="5348472" y="5809957"/>
            <a:ext cx="5990088" cy="369332"/>
          </a:xfrm>
          <a:prstGeom prst="rect">
            <a:avLst/>
          </a:prstGeom>
          <a:noFill/>
        </p:spPr>
        <p:txBody>
          <a:bodyPr wrap="square" rtlCol="0">
            <a:spAutoFit/>
          </a:bodyPr>
          <a:lstStyle/>
          <a:p>
            <a:r>
              <a:rPr lang="en-US" dirty="0"/>
              <a:t>https://www.wireshark.org/</a:t>
            </a:r>
          </a:p>
        </p:txBody>
      </p:sp>
    </p:spTree>
    <p:extLst>
      <p:ext uri="{BB962C8B-B14F-4D97-AF65-F5344CB8AC3E}">
        <p14:creationId xmlns:p14="http://schemas.microsoft.com/office/powerpoint/2010/main" val="4168743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B92E7-B276-4941-B4F2-7DD5C57CF242}"/>
              </a:ext>
            </a:extLst>
          </p:cNvPr>
          <p:cNvSpPr>
            <a:spLocks noGrp="1"/>
          </p:cNvSpPr>
          <p:nvPr>
            <p:ph type="title"/>
          </p:nvPr>
        </p:nvSpPr>
        <p:spPr/>
        <p:txBody>
          <a:bodyPr/>
          <a:lstStyle/>
          <a:p>
            <a:r>
              <a:rPr lang="en-US"/>
              <a:t>Network threats: Wireless</a:t>
            </a:r>
          </a:p>
        </p:txBody>
      </p:sp>
      <p:sp>
        <p:nvSpPr>
          <p:cNvPr id="3" name="Content Placeholder 2">
            <a:extLst>
              <a:ext uri="{FF2B5EF4-FFF2-40B4-BE49-F238E27FC236}">
                <a16:creationId xmlns:a16="http://schemas.microsoft.com/office/drawing/2014/main" id="{A5106C81-0E0F-FC45-8159-B3805D06B6C1}"/>
              </a:ext>
            </a:extLst>
          </p:cNvPr>
          <p:cNvSpPr>
            <a:spLocks noGrp="1"/>
          </p:cNvSpPr>
          <p:nvPr>
            <p:ph idx="1"/>
          </p:nvPr>
        </p:nvSpPr>
        <p:spPr/>
        <p:txBody>
          <a:bodyPr/>
          <a:lstStyle/>
          <a:p>
            <a:r>
              <a:rPr lang="en-US" dirty="0"/>
              <a:t>Scanning tools</a:t>
            </a:r>
          </a:p>
          <a:p>
            <a:r>
              <a:rPr lang="en-US" dirty="0"/>
              <a:t>Cracking tools</a:t>
            </a:r>
          </a:p>
          <a:p>
            <a:pPr lvl="1"/>
            <a:r>
              <a:rPr lang="en-US" dirty="0" err="1"/>
              <a:t>Aircrack</a:t>
            </a:r>
            <a:endParaRPr lang="en-US" dirty="0"/>
          </a:p>
          <a:p>
            <a:pPr lvl="1"/>
            <a:r>
              <a:rPr lang="en-US" dirty="0" err="1"/>
              <a:t>Reaver</a:t>
            </a:r>
            <a:r>
              <a:rPr lang="en-US" dirty="0"/>
              <a:t> </a:t>
            </a:r>
          </a:p>
          <a:p>
            <a:r>
              <a:rPr lang="en-US" dirty="0"/>
              <a:t>Encryption types</a:t>
            </a:r>
          </a:p>
          <a:p>
            <a:pPr lvl="1"/>
            <a:r>
              <a:rPr lang="en-US" dirty="0"/>
              <a:t>WEP</a:t>
            </a:r>
          </a:p>
          <a:p>
            <a:pPr lvl="1"/>
            <a:r>
              <a:rPr lang="en-US" dirty="0"/>
              <a:t>WPA</a:t>
            </a:r>
          </a:p>
          <a:p>
            <a:pPr lvl="1"/>
            <a:r>
              <a:rPr lang="en-US" dirty="0"/>
              <a:t>WPA2</a:t>
            </a:r>
          </a:p>
          <a:p>
            <a:pPr lvl="1"/>
            <a:r>
              <a:rPr lang="en-US" dirty="0"/>
              <a:t>WPA3</a:t>
            </a:r>
          </a:p>
          <a:p>
            <a:r>
              <a:rPr lang="en-US" dirty="0" err="1"/>
              <a:t>Wifi</a:t>
            </a:r>
            <a:r>
              <a:rPr lang="en-US" dirty="0"/>
              <a:t> </a:t>
            </a:r>
            <a:r>
              <a:rPr lang="en-US" dirty="0" smtClean="0"/>
              <a:t>broadcasting</a:t>
            </a:r>
          </a:p>
          <a:p>
            <a:pPr lvl="1"/>
            <a:r>
              <a:rPr lang="en-US" dirty="0" smtClean="0"/>
              <a:t>Demo </a:t>
            </a:r>
            <a:r>
              <a:rPr lang="en-US" dirty="0" err="1" smtClean="0"/>
              <a:t>airodump</a:t>
            </a:r>
            <a:r>
              <a:rPr lang="en-US" dirty="0" smtClean="0"/>
              <a:t>-ng</a:t>
            </a:r>
            <a:endParaRPr lang="en-US" dirty="0"/>
          </a:p>
        </p:txBody>
      </p:sp>
      <p:pic>
        <p:nvPicPr>
          <p:cNvPr id="4" name="Picture 3" descr="wifi went down for 5 min so i had to talk to my family, they seem like nice people" title="meme minion"/>
          <p:cNvPicPr>
            <a:picLocks noChangeAspect="1"/>
          </p:cNvPicPr>
          <p:nvPr/>
        </p:nvPicPr>
        <p:blipFill>
          <a:blip r:embed="rId2"/>
          <a:stretch>
            <a:fillRect/>
          </a:stretch>
        </p:blipFill>
        <p:spPr>
          <a:xfrm>
            <a:off x="5747311" y="1748117"/>
            <a:ext cx="4109251" cy="4500282"/>
          </a:xfrm>
          <a:prstGeom prst="rect">
            <a:avLst/>
          </a:prstGeom>
        </p:spPr>
      </p:pic>
    </p:spTree>
    <p:extLst>
      <p:ext uri="{BB962C8B-B14F-4D97-AF65-F5344CB8AC3E}">
        <p14:creationId xmlns:p14="http://schemas.microsoft.com/office/powerpoint/2010/main" val="1508454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CE50-EF85-0649-8919-0BBC380D7147}"/>
              </a:ext>
            </a:extLst>
          </p:cNvPr>
          <p:cNvSpPr>
            <a:spLocks noGrp="1"/>
          </p:cNvSpPr>
          <p:nvPr>
            <p:ph type="title"/>
          </p:nvPr>
        </p:nvSpPr>
        <p:spPr/>
        <p:txBody>
          <a:bodyPr/>
          <a:lstStyle/>
          <a:p>
            <a:r>
              <a:rPr lang="en-US"/>
              <a:t>Network threats: Internet of Things</a:t>
            </a:r>
          </a:p>
        </p:txBody>
      </p:sp>
      <p:sp>
        <p:nvSpPr>
          <p:cNvPr id="3" name="Content Placeholder 2">
            <a:extLst>
              <a:ext uri="{FF2B5EF4-FFF2-40B4-BE49-F238E27FC236}">
                <a16:creationId xmlns:a16="http://schemas.microsoft.com/office/drawing/2014/main" id="{F844A537-5B1C-9644-8852-7B87EC15EA7C}"/>
              </a:ext>
            </a:extLst>
          </p:cNvPr>
          <p:cNvSpPr>
            <a:spLocks noGrp="1"/>
          </p:cNvSpPr>
          <p:nvPr>
            <p:ph idx="1"/>
          </p:nvPr>
        </p:nvSpPr>
        <p:spPr/>
        <p:txBody>
          <a:bodyPr/>
          <a:lstStyle/>
          <a:p>
            <a:r>
              <a:rPr lang="en-US"/>
              <a:t>Bluetooth</a:t>
            </a:r>
          </a:p>
          <a:p>
            <a:r>
              <a:rPr lang="en-US"/>
              <a:t>PAN/BAN type of networks</a:t>
            </a:r>
          </a:p>
          <a:p>
            <a:r>
              <a:rPr lang="en-US"/>
              <a:t>Home automation </a:t>
            </a:r>
          </a:p>
          <a:p>
            <a:pPr lvl="1"/>
            <a:r>
              <a:rPr lang="en-US"/>
              <a:t>Zigbee</a:t>
            </a:r>
          </a:p>
          <a:p>
            <a:pPr lvl="1"/>
            <a:r>
              <a:rPr lang="en-US"/>
              <a:t>Nest</a:t>
            </a:r>
          </a:p>
          <a:p>
            <a:pPr lvl="1"/>
            <a:r>
              <a:rPr lang="en-US"/>
              <a:t>Alexa </a:t>
            </a:r>
          </a:p>
        </p:txBody>
      </p:sp>
      <p:pic>
        <p:nvPicPr>
          <p:cNvPr id="4" name="Picture 3" descr="Internet of things is &quot;Secure&quot;" title="meme austin powers"/>
          <p:cNvPicPr>
            <a:picLocks noChangeAspect="1"/>
          </p:cNvPicPr>
          <p:nvPr/>
        </p:nvPicPr>
        <p:blipFill>
          <a:blip r:embed="rId2"/>
          <a:stretch>
            <a:fillRect/>
          </a:stretch>
        </p:blipFill>
        <p:spPr>
          <a:xfrm>
            <a:off x="6582507" y="2245658"/>
            <a:ext cx="3810000" cy="3810000"/>
          </a:xfrm>
          <a:prstGeom prst="rect">
            <a:avLst/>
          </a:prstGeom>
        </p:spPr>
      </p:pic>
    </p:spTree>
    <p:extLst>
      <p:ext uri="{BB962C8B-B14F-4D97-AF65-F5344CB8AC3E}">
        <p14:creationId xmlns:p14="http://schemas.microsoft.com/office/powerpoint/2010/main" val="4284144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B4D87-A731-3C4C-ACC5-A75A77D2A94F}"/>
              </a:ext>
            </a:extLst>
          </p:cNvPr>
          <p:cNvSpPr>
            <a:spLocks noGrp="1"/>
          </p:cNvSpPr>
          <p:nvPr>
            <p:ph type="title"/>
          </p:nvPr>
        </p:nvSpPr>
        <p:spPr/>
        <p:txBody>
          <a:bodyPr/>
          <a:lstStyle/>
          <a:p>
            <a:r>
              <a:rPr lang="en-US"/>
              <a:t>Network threats: Hardware</a:t>
            </a:r>
          </a:p>
        </p:txBody>
      </p:sp>
      <p:sp>
        <p:nvSpPr>
          <p:cNvPr id="3" name="Content Placeholder 2">
            <a:extLst>
              <a:ext uri="{FF2B5EF4-FFF2-40B4-BE49-F238E27FC236}">
                <a16:creationId xmlns:a16="http://schemas.microsoft.com/office/drawing/2014/main" id="{D65751C0-AE3D-8F43-BFA2-E13DB2824354}"/>
              </a:ext>
            </a:extLst>
          </p:cNvPr>
          <p:cNvSpPr>
            <a:spLocks noGrp="1"/>
          </p:cNvSpPr>
          <p:nvPr>
            <p:ph idx="1"/>
          </p:nvPr>
        </p:nvSpPr>
        <p:spPr/>
        <p:txBody>
          <a:bodyPr/>
          <a:lstStyle/>
          <a:p>
            <a:r>
              <a:rPr lang="en-US"/>
              <a:t>Vulnerable devices</a:t>
            </a:r>
          </a:p>
          <a:p>
            <a:pPr lvl="1"/>
            <a:r>
              <a:rPr lang="en-US"/>
              <a:t>Routers </a:t>
            </a:r>
          </a:p>
          <a:p>
            <a:pPr lvl="1"/>
            <a:r>
              <a:rPr lang="en-US"/>
              <a:t>Printers </a:t>
            </a:r>
          </a:p>
          <a:p>
            <a:r>
              <a:rPr lang="en-US"/>
              <a:t>Secure communications</a:t>
            </a:r>
          </a:p>
        </p:txBody>
      </p:sp>
      <p:pic>
        <p:nvPicPr>
          <p:cNvPr id="4" name="Picture 3" descr="How many programers does it take to screw in a lightbulb? whoa, no, that's a hardware problem" title="meme cat"/>
          <p:cNvPicPr>
            <a:picLocks noChangeAspect="1"/>
          </p:cNvPicPr>
          <p:nvPr/>
        </p:nvPicPr>
        <p:blipFill>
          <a:blip r:embed="rId2"/>
          <a:stretch>
            <a:fillRect/>
          </a:stretch>
        </p:blipFill>
        <p:spPr>
          <a:xfrm>
            <a:off x="6551002" y="1750358"/>
            <a:ext cx="4857750" cy="4800600"/>
          </a:xfrm>
          <a:prstGeom prst="rect">
            <a:avLst/>
          </a:prstGeom>
        </p:spPr>
      </p:pic>
    </p:spTree>
    <p:extLst>
      <p:ext uri="{BB962C8B-B14F-4D97-AF65-F5344CB8AC3E}">
        <p14:creationId xmlns:p14="http://schemas.microsoft.com/office/powerpoint/2010/main" val="3338968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3E414-68C9-204D-B153-EFB2E125B642}"/>
              </a:ext>
            </a:extLst>
          </p:cNvPr>
          <p:cNvSpPr>
            <a:spLocks noGrp="1"/>
          </p:cNvSpPr>
          <p:nvPr>
            <p:ph type="title"/>
          </p:nvPr>
        </p:nvSpPr>
        <p:spPr/>
        <p:txBody>
          <a:bodyPr/>
          <a:lstStyle/>
          <a:p>
            <a:r>
              <a:rPr lang="en-US"/>
              <a:t>Oh noes! All is on fire!</a:t>
            </a:r>
          </a:p>
        </p:txBody>
      </p:sp>
      <p:sp>
        <p:nvSpPr>
          <p:cNvPr id="3" name="Content Placeholder 2">
            <a:extLst>
              <a:ext uri="{FF2B5EF4-FFF2-40B4-BE49-F238E27FC236}">
                <a16:creationId xmlns:a16="http://schemas.microsoft.com/office/drawing/2014/main" id="{C648D664-4C0A-3F49-8FD6-E9B48F5CC0EB}"/>
              </a:ext>
            </a:extLst>
          </p:cNvPr>
          <p:cNvSpPr>
            <a:spLocks noGrp="1"/>
          </p:cNvSpPr>
          <p:nvPr>
            <p:ph idx="1"/>
          </p:nvPr>
        </p:nvSpPr>
        <p:spPr/>
        <p:txBody>
          <a:bodyPr/>
          <a:lstStyle/>
          <a:p>
            <a:r>
              <a:rPr lang="en-US"/>
              <a:t>Firewalls</a:t>
            </a:r>
          </a:p>
          <a:p>
            <a:pPr lvl="1"/>
            <a:r>
              <a:rPr lang="en-US"/>
              <a:t>Network based</a:t>
            </a:r>
          </a:p>
          <a:p>
            <a:pPr lvl="1"/>
            <a:r>
              <a:rPr lang="en-US"/>
              <a:t>Host based</a:t>
            </a:r>
          </a:p>
          <a:p>
            <a:pPr lvl="1"/>
            <a:r>
              <a:rPr lang="en-US"/>
              <a:t>Packet vs application</a:t>
            </a:r>
          </a:p>
        </p:txBody>
      </p:sp>
      <p:pic>
        <p:nvPicPr>
          <p:cNvPr id="4" name="Picture 3" descr="picture of a gate with no fence saying windows firewall" title="meme"/>
          <p:cNvPicPr>
            <a:picLocks noChangeAspect="1"/>
          </p:cNvPicPr>
          <p:nvPr/>
        </p:nvPicPr>
        <p:blipFill>
          <a:blip r:embed="rId2"/>
          <a:stretch>
            <a:fillRect/>
          </a:stretch>
        </p:blipFill>
        <p:spPr>
          <a:xfrm>
            <a:off x="5348472" y="1676399"/>
            <a:ext cx="6096000" cy="4572000"/>
          </a:xfrm>
          <a:prstGeom prst="rect">
            <a:avLst/>
          </a:prstGeom>
        </p:spPr>
      </p:pic>
    </p:spTree>
    <p:extLst>
      <p:ext uri="{BB962C8B-B14F-4D97-AF65-F5344CB8AC3E}">
        <p14:creationId xmlns:p14="http://schemas.microsoft.com/office/powerpoint/2010/main" val="2736898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07972-7DA7-3B4F-A605-896029B036AC}"/>
              </a:ext>
            </a:extLst>
          </p:cNvPr>
          <p:cNvSpPr>
            <a:spLocks noGrp="1"/>
          </p:cNvSpPr>
          <p:nvPr>
            <p:ph type="title"/>
          </p:nvPr>
        </p:nvSpPr>
        <p:spPr/>
        <p:txBody>
          <a:bodyPr/>
          <a:lstStyle/>
          <a:p>
            <a:r>
              <a:rPr lang="en-US"/>
              <a:t>Network management: DNS</a:t>
            </a:r>
          </a:p>
        </p:txBody>
      </p:sp>
      <p:sp>
        <p:nvSpPr>
          <p:cNvPr id="3" name="Content Placeholder 2">
            <a:extLst>
              <a:ext uri="{FF2B5EF4-FFF2-40B4-BE49-F238E27FC236}">
                <a16:creationId xmlns:a16="http://schemas.microsoft.com/office/drawing/2014/main" id="{45A135B9-83FD-BA44-B483-31FAB6C02878}"/>
              </a:ext>
            </a:extLst>
          </p:cNvPr>
          <p:cNvSpPr>
            <a:spLocks noGrp="1"/>
          </p:cNvSpPr>
          <p:nvPr>
            <p:ph idx="1"/>
          </p:nvPr>
        </p:nvSpPr>
        <p:spPr/>
        <p:txBody>
          <a:bodyPr/>
          <a:lstStyle/>
          <a:p>
            <a:r>
              <a:rPr lang="en-US" dirty="0"/>
              <a:t>How does DNS work?</a:t>
            </a:r>
          </a:p>
          <a:p>
            <a:r>
              <a:rPr lang="en-US" dirty="0"/>
              <a:t>Authoritative vs </a:t>
            </a:r>
            <a:r>
              <a:rPr lang="en-US" dirty="0" err="1"/>
              <a:t>nonauthoritative</a:t>
            </a:r>
            <a:r>
              <a:rPr lang="en-US" dirty="0"/>
              <a:t> answers</a:t>
            </a:r>
          </a:p>
          <a:p>
            <a:r>
              <a:rPr lang="en-US" dirty="0"/>
              <a:t>DNS hijacking</a:t>
            </a:r>
          </a:p>
          <a:p>
            <a:pPr lvl="1"/>
            <a:r>
              <a:rPr lang="en-US" dirty="0"/>
              <a:t>Ads</a:t>
            </a:r>
          </a:p>
          <a:p>
            <a:pPr lvl="1"/>
            <a:r>
              <a:rPr lang="en-US" dirty="0" smtClean="0"/>
              <a:t>Statistics</a:t>
            </a:r>
            <a:endParaRPr lang="en-US" dirty="0"/>
          </a:p>
          <a:p>
            <a:pPr lvl="1"/>
            <a:r>
              <a:rPr lang="en-US" dirty="0" smtClean="0"/>
              <a:t>Censorship</a:t>
            </a:r>
            <a:endParaRPr lang="en-US" dirty="0"/>
          </a:p>
          <a:p>
            <a:r>
              <a:rPr lang="en-US" dirty="0"/>
              <a:t>DNS caches </a:t>
            </a:r>
          </a:p>
          <a:p>
            <a:pPr lvl="1"/>
            <a:r>
              <a:rPr lang="en-US" dirty="0"/>
              <a:t>DNS cache poisoning</a:t>
            </a:r>
          </a:p>
          <a:p>
            <a:r>
              <a:rPr lang="en-US" dirty="0"/>
              <a:t>DNSSEC</a:t>
            </a:r>
          </a:p>
          <a:p>
            <a:r>
              <a:rPr lang="en-US" dirty="0"/>
              <a:t>Split DNS</a:t>
            </a:r>
          </a:p>
        </p:txBody>
      </p:sp>
      <p:pic>
        <p:nvPicPr>
          <p:cNvPr id="4" name="Picture 3" descr="i could tell you a DNS joke, but it might take you 24 hrs to get it" title="meme"/>
          <p:cNvPicPr>
            <a:picLocks noChangeAspect="1"/>
          </p:cNvPicPr>
          <p:nvPr/>
        </p:nvPicPr>
        <p:blipFill>
          <a:blip r:embed="rId2"/>
          <a:stretch>
            <a:fillRect/>
          </a:stretch>
        </p:blipFill>
        <p:spPr>
          <a:xfrm>
            <a:off x="6908116" y="2285644"/>
            <a:ext cx="4762500" cy="4162425"/>
          </a:xfrm>
          <a:prstGeom prst="rect">
            <a:avLst/>
          </a:prstGeom>
        </p:spPr>
      </p:pic>
    </p:spTree>
    <p:extLst>
      <p:ext uri="{BB962C8B-B14F-4D97-AF65-F5344CB8AC3E}">
        <p14:creationId xmlns:p14="http://schemas.microsoft.com/office/powerpoint/2010/main" val="1476279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04320-4611-4A41-AC38-169FDF96ED4C}"/>
              </a:ext>
            </a:extLst>
          </p:cNvPr>
          <p:cNvSpPr>
            <a:spLocks noGrp="1"/>
          </p:cNvSpPr>
          <p:nvPr>
            <p:ph type="title"/>
          </p:nvPr>
        </p:nvSpPr>
        <p:spPr/>
        <p:txBody>
          <a:bodyPr/>
          <a:lstStyle/>
          <a:p>
            <a:r>
              <a:rPr lang="en-US"/>
              <a:t>Network management: DMZ</a:t>
            </a:r>
          </a:p>
        </p:txBody>
      </p:sp>
      <p:sp>
        <p:nvSpPr>
          <p:cNvPr id="3" name="Content Placeholder 2">
            <a:extLst>
              <a:ext uri="{FF2B5EF4-FFF2-40B4-BE49-F238E27FC236}">
                <a16:creationId xmlns:a16="http://schemas.microsoft.com/office/drawing/2014/main" id="{32650C87-727A-1943-B68A-8FE90927352A}"/>
              </a:ext>
            </a:extLst>
          </p:cNvPr>
          <p:cNvSpPr>
            <a:spLocks noGrp="1"/>
          </p:cNvSpPr>
          <p:nvPr>
            <p:ph idx="1"/>
          </p:nvPr>
        </p:nvSpPr>
        <p:spPr/>
        <p:txBody>
          <a:bodyPr/>
          <a:lstStyle/>
          <a:p>
            <a:r>
              <a:rPr lang="en-US"/>
              <a:t>Common services</a:t>
            </a:r>
          </a:p>
          <a:p>
            <a:pPr lvl="1"/>
            <a:r>
              <a:rPr lang="en-US"/>
              <a:t>Web server</a:t>
            </a:r>
          </a:p>
          <a:p>
            <a:pPr lvl="1"/>
            <a:r>
              <a:rPr lang="en-US"/>
              <a:t>Email server</a:t>
            </a:r>
          </a:p>
          <a:p>
            <a:pPr lvl="1"/>
            <a:r>
              <a:rPr lang="en-US"/>
              <a:t>FTP server</a:t>
            </a:r>
          </a:p>
          <a:p>
            <a:pPr lvl="1"/>
            <a:r>
              <a:rPr lang="en-US"/>
              <a:t>VoIP server</a:t>
            </a:r>
          </a:p>
        </p:txBody>
      </p:sp>
      <p:pic>
        <p:nvPicPr>
          <p:cNvPr id="4" name="Picture 3" descr="hey guys a server in the DMZ is... Which DMZ? Which server? There are many DMZs and servers" title="meme batman comic"/>
          <p:cNvPicPr>
            <a:picLocks noChangeAspect="1"/>
          </p:cNvPicPr>
          <p:nvPr/>
        </p:nvPicPr>
        <p:blipFill>
          <a:blip r:embed="rId2"/>
          <a:stretch>
            <a:fillRect/>
          </a:stretch>
        </p:blipFill>
        <p:spPr>
          <a:xfrm>
            <a:off x="5736517" y="1853248"/>
            <a:ext cx="4313336" cy="4178544"/>
          </a:xfrm>
          <a:prstGeom prst="rect">
            <a:avLst/>
          </a:prstGeom>
        </p:spPr>
      </p:pic>
    </p:spTree>
    <p:extLst>
      <p:ext uri="{BB962C8B-B14F-4D97-AF65-F5344CB8AC3E}">
        <p14:creationId xmlns:p14="http://schemas.microsoft.com/office/powerpoint/2010/main" val="3716808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1CDAF-7B95-6E40-9CC3-C730BFF37F07}"/>
              </a:ext>
            </a:extLst>
          </p:cNvPr>
          <p:cNvSpPr>
            <a:spLocks noGrp="1"/>
          </p:cNvSpPr>
          <p:nvPr>
            <p:ph type="title"/>
          </p:nvPr>
        </p:nvSpPr>
        <p:spPr/>
        <p:txBody>
          <a:bodyPr/>
          <a:lstStyle/>
          <a:p>
            <a:r>
              <a:rPr lang="en-US" dirty="0"/>
              <a:t>Network management: </a:t>
            </a:r>
            <a:r>
              <a:rPr lang="en-US" dirty="0" smtClean="0"/>
              <a:t>Monitoring</a:t>
            </a:r>
            <a:endParaRPr lang="en-US" dirty="0"/>
          </a:p>
        </p:txBody>
      </p:sp>
      <p:sp>
        <p:nvSpPr>
          <p:cNvPr id="3" name="Content Placeholder 2">
            <a:extLst>
              <a:ext uri="{FF2B5EF4-FFF2-40B4-BE49-F238E27FC236}">
                <a16:creationId xmlns:a16="http://schemas.microsoft.com/office/drawing/2014/main" id="{44C05CDA-0FE6-2946-848B-74E54D684A04}"/>
              </a:ext>
            </a:extLst>
          </p:cNvPr>
          <p:cNvSpPr>
            <a:spLocks noGrp="1"/>
          </p:cNvSpPr>
          <p:nvPr>
            <p:ph idx="1"/>
          </p:nvPr>
        </p:nvSpPr>
        <p:spPr>
          <a:xfrm>
            <a:off x="1103313" y="1955410"/>
            <a:ext cx="4101734" cy="4292990"/>
          </a:xfrm>
        </p:spPr>
        <p:txBody>
          <a:bodyPr/>
          <a:lstStyle/>
          <a:p>
            <a:r>
              <a:rPr lang="en-US" dirty="0"/>
              <a:t>Testing</a:t>
            </a:r>
          </a:p>
          <a:p>
            <a:r>
              <a:rPr lang="en-US" dirty="0"/>
              <a:t>Network tomography (health of links)</a:t>
            </a:r>
          </a:p>
          <a:p>
            <a:r>
              <a:rPr lang="en-US" dirty="0"/>
              <a:t>Route analysis</a:t>
            </a:r>
          </a:p>
          <a:p>
            <a:r>
              <a:rPr lang="en-US" dirty="0"/>
              <a:t>Internal vs external</a:t>
            </a:r>
          </a:p>
          <a:p>
            <a:r>
              <a:rPr lang="en-US" dirty="0"/>
              <a:t>Example of software</a:t>
            </a:r>
          </a:p>
          <a:p>
            <a:r>
              <a:rPr lang="en-US" dirty="0"/>
              <a:t>Nagios</a:t>
            </a:r>
          </a:p>
        </p:txBody>
      </p:sp>
      <p:pic>
        <p:nvPicPr>
          <p:cNvPr id="4" name="Picture 3" descr="server monitoring what i think i do vs what my mom thinks i do vs what society thinks i do" title="image"/>
          <p:cNvPicPr>
            <a:picLocks noChangeAspect="1"/>
          </p:cNvPicPr>
          <p:nvPr/>
        </p:nvPicPr>
        <p:blipFill>
          <a:blip r:embed="rId2"/>
          <a:stretch>
            <a:fillRect/>
          </a:stretch>
        </p:blipFill>
        <p:spPr>
          <a:xfrm>
            <a:off x="5348472" y="1853248"/>
            <a:ext cx="6667500" cy="4914900"/>
          </a:xfrm>
          <a:prstGeom prst="rect">
            <a:avLst/>
          </a:prstGeom>
        </p:spPr>
      </p:pic>
    </p:spTree>
    <p:extLst>
      <p:ext uri="{BB962C8B-B14F-4D97-AF65-F5344CB8AC3E}">
        <p14:creationId xmlns:p14="http://schemas.microsoft.com/office/powerpoint/2010/main" val="2894781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10F30-2BC8-274B-9278-8E570EF7FBFF}"/>
              </a:ext>
            </a:extLst>
          </p:cNvPr>
          <p:cNvSpPr>
            <a:spLocks noGrp="1"/>
          </p:cNvSpPr>
          <p:nvPr>
            <p:ph type="title"/>
          </p:nvPr>
        </p:nvSpPr>
        <p:spPr/>
        <p:txBody>
          <a:bodyPr/>
          <a:lstStyle/>
          <a:p>
            <a:r>
              <a:rPr lang="en-US"/>
              <a:t>Network management: Logging</a:t>
            </a:r>
          </a:p>
        </p:txBody>
      </p:sp>
      <p:sp>
        <p:nvSpPr>
          <p:cNvPr id="3" name="Content Placeholder 2">
            <a:extLst>
              <a:ext uri="{FF2B5EF4-FFF2-40B4-BE49-F238E27FC236}">
                <a16:creationId xmlns:a16="http://schemas.microsoft.com/office/drawing/2014/main" id="{F4B41962-B0FB-7F41-99A2-BAFE32530816}"/>
              </a:ext>
            </a:extLst>
          </p:cNvPr>
          <p:cNvSpPr>
            <a:spLocks noGrp="1"/>
          </p:cNvSpPr>
          <p:nvPr>
            <p:ph idx="1"/>
          </p:nvPr>
        </p:nvSpPr>
        <p:spPr/>
        <p:txBody>
          <a:bodyPr/>
          <a:lstStyle/>
          <a:p>
            <a:r>
              <a:rPr lang="en-US"/>
              <a:t>Log faults (application and system)</a:t>
            </a:r>
          </a:p>
          <a:p>
            <a:r>
              <a:rPr lang="en-US"/>
              <a:t>Log info (users, files etc)</a:t>
            </a:r>
          </a:p>
          <a:p>
            <a:r>
              <a:rPr lang="en-US"/>
              <a:t>Log integrity</a:t>
            </a:r>
          </a:p>
          <a:p>
            <a:pPr lvl="1"/>
            <a:r>
              <a:rPr lang="en-US"/>
              <a:t>Dedicated Log servers</a:t>
            </a:r>
          </a:p>
          <a:p>
            <a:pPr lvl="1"/>
            <a:r>
              <a:rPr lang="en-US"/>
              <a:t>Redundancy </a:t>
            </a:r>
          </a:p>
          <a:p>
            <a:r>
              <a:rPr lang="en-US"/>
              <a:t>Log review/audits</a:t>
            </a:r>
          </a:p>
          <a:p>
            <a:r>
              <a:rPr lang="en-US"/>
              <a:t>Log analysis</a:t>
            </a:r>
          </a:p>
          <a:p>
            <a:r>
              <a:rPr lang="en-US"/>
              <a:t>Forensics after the fact</a:t>
            </a:r>
          </a:p>
        </p:txBody>
      </p:sp>
      <p:pic>
        <p:nvPicPr>
          <p:cNvPr id="4" name="Picture 3" descr="prepare yourself, large log files are coming" title="meme game of thrones"/>
          <p:cNvPicPr>
            <a:picLocks noChangeAspect="1"/>
          </p:cNvPicPr>
          <p:nvPr/>
        </p:nvPicPr>
        <p:blipFill>
          <a:blip r:embed="rId2"/>
          <a:stretch>
            <a:fillRect/>
          </a:stretch>
        </p:blipFill>
        <p:spPr>
          <a:xfrm>
            <a:off x="6583680" y="2762580"/>
            <a:ext cx="4529797" cy="3485820"/>
          </a:xfrm>
          <a:prstGeom prst="rect">
            <a:avLst/>
          </a:prstGeom>
        </p:spPr>
      </p:pic>
    </p:spTree>
    <p:extLst>
      <p:ext uri="{BB962C8B-B14F-4D97-AF65-F5344CB8AC3E}">
        <p14:creationId xmlns:p14="http://schemas.microsoft.com/office/powerpoint/2010/main" val="2350352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28B3-2598-9C40-9672-CFCAA8E8CCB6}"/>
              </a:ext>
            </a:extLst>
          </p:cNvPr>
          <p:cNvSpPr>
            <a:spLocks noGrp="1"/>
          </p:cNvSpPr>
          <p:nvPr>
            <p:ph type="title"/>
          </p:nvPr>
        </p:nvSpPr>
        <p:spPr/>
        <p:txBody>
          <a:bodyPr/>
          <a:lstStyle/>
          <a:p>
            <a:r>
              <a:rPr lang="en-US"/>
              <a:t>Network management: Red flags and false alarms</a:t>
            </a:r>
          </a:p>
        </p:txBody>
      </p:sp>
      <p:sp>
        <p:nvSpPr>
          <p:cNvPr id="3" name="Content Placeholder 2">
            <a:extLst>
              <a:ext uri="{FF2B5EF4-FFF2-40B4-BE49-F238E27FC236}">
                <a16:creationId xmlns:a16="http://schemas.microsoft.com/office/drawing/2014/main" id="{5A7DCF34-6856-5E4D-82F7-D980D9806F6F}"/>
              </a:ext>
            </a:extLst>
          </p:cNvPr>
          <p:cNvSpPr>
            <a:spLocks noGrp="1"/>
          </p:cNvSpPr>
          <p:nvPr>
            <p:ph idx="1"/>
          </p:nvPr>
        </p:nvSpPr>
        <p:spPr/>
        <p:txBody>
          <a:bodyPr/>
          <a:lstStyle/>
          <a:p>
            <a:r>
              <a:rPr lang="en-US"/>
              <a:t>Allowlist vs denylist</a:t>
            </a:r>
          </a:p>
          <a:p>
            <a:r>
              <a:rPr lang="en-US"/>
              <a:t>False positive vs false negative</a:t>
            </a:r>
          </a:p>
        </p:txBody>
      </p:sp>
      <p:pic>
        <p:nvPicPr>
          <p:cNvPr id="4" name="Picture 3" descr="guy in front of 6 computer monitors saying i have no idea what this means" title="meme"/>
          <p:cNvPicPr>
            <a:picLocks noChangeAspect="1"/>
          </p:cNvPicPr>
          <p:nvPr/>
        </p:nvPicPr>
        <p:blipFill>
          <a:blip r:embed="rId2"/>
          <a:stretch>
            <a:fillRect/>
          </a:stretch>
        </p:blipFill>
        <p:spPr>
          <a:xfrm>
            <a:off x="5740497" y="3396029"/>
            <a:ext cx="4762500" cy="2457450"/>
          </a:xfrm>
          <a:prstGeom prst="rect">
            <a:avLst/>
          </a:prstGeom>
        </p:spPr>
      </p:pic>
    </p:spTree>
    <p:extLst>
      <p:ext uri="{BB962C8B-B14F-4D97-AF65-F5344CB8AC3E}">
        <p14:creationId xmlns:p14="http://schemas.microsoft.com/office/powerpoint/2010/main" val="3626395873"/>
      </p:ext>
    </p:extLst>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Allowlists and Denylists</a:t>
            </a:r>
          </a:p>
        </p:txBody>
      </p:sp>
      <p:sp>
        <p:nvSpPr>
          <p:cNvPr id="3" name="Content Placeholder 2"/>
          <p:cNvSpPr>
            <a:spLocks noGrp="1"/>
          </p:cNvSpPr>
          <p:nvPr>
            <p:ph idx="1"/>
          </p:nvPr>
        </p:nvSpPr>
        <p:spPr/>
        <p:txBody>
          <a:bodyPr wrap="square"/>
          <a:lstStyle/>
          <a:p>
            <a:pPr/>
            <a:r>
              <a:rPr sz="2000"/>
              <a:t>Allowlist: only the things on the list are allowed</a:t>
            </a:r>
          </a:p>
          <a:p>
            <a:pPr/>
            <a:r>
              <a:rPr sz="2000"/>
              <a:t>Denylist: everything is allowed except the things on the list</a:t>
            </a:r>
          </a:p>
          <a:p>
            <a:pPr/>
            <a:r>
              <a:rPr sz="2000"/>
              <a:t>You'll still see whitelist and blacklist in older tools, documentation, and job postings. The industry is moving away from them because they tie white to good and black to bad, and the new terms say what the list does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85</TotalTime>
  <Words>225</Words>
  <Application>Microsoft Office PowerPoint</Application>
  <PresentationFormat>Widescreen</PresentationFormat>
  <Paragraphs>85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 3</vt:lpstr>
      <vt:lpstr>Ion</vt:lpstr>
      <vt:lpstr>Week 6</vt:lpstr>
      <vt:lpstr>What is a network?</vt:lpstr>
      <vt:lpstr>Network threats: Scanning</vt:lpstr>
      <vt:lpstr>Network threats: Sniffing</vt:lpstr>
      <vt:lpstr>Network threats: Wireless</vt:lpstr>
      <vt:lpstr>Network threats: Internet of Things</vt:lpstr>
      <vt:lpstr>Network threats: Hardware</vt:lpstr>
      <vt:lpstr>Oh noes! All is on fire!</vt:lpstr>
      <vt:lpstr>Network management: DNS</vt:lpstr>
      <vt:lpstr>Network management: DMZ</vt:lpstr>
      <vt:lpstr>Network management: Monitoring</vt:lpstr>
      <vt:lpstr>Network management: Logging</vt:lpstr>
      <vt:lpstr>Network management: Red flags and false alarms</vt:lpstr>
    </vt:vector>
  </TitlesOfParts>
  <Company>Northern Essex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Holden-Gouveia, Adrianna</dc:creator>
  <cp:lastModifiedBy>Adrianna Holden-Gouveia</cp:lastModifiedBy>
  <cp:revision>17</cp:revision>
  <dcterms:created xsi:type="dcterms:W3CDTF">2017-09-07T14:55:32Z</dcterms:created>
  <dcterms:modified xsi:type="dcterms:W3CDTF">2018-01-29T22:08:47Z</dcterms:modified>
</cp:coreProperties>
</file>